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  <p:sldMasterId id="2147483811" r:id="rId5"/>
  </p:sldMasterIdLst>
  <p:notesMasterIdLst>
    <p:notesMasterId r:id="rId25"/>
  </p:notesMasterIdLst>
  <p:sldIdLst>
    <p:sldId id="256" r:id="rId6"/>
    <p:sldId id="258" r:id="rId7"/>
    <p:sldId id="264" r:id="rId8"/>
    <p:sldId id="275" r:id="rId9"/>
    <p:sldId id="267" r:id="rId10"/>
    <p:sldId id="259" r:id="rId11"/>
    <p:sldId id="278" r:id="rId12"/>
    <p:sldId id="262" r:id="rId13"/>
    <p:sldId id="266" r:id="rId14"/>
    <p:sldId id="281" r:id="rId15"/>
    <p:sldId id="280" r:id="rId16"/>
    <p:sldId id="279" r:id="rId17"/>
    <p:sldId id="265" r:id="rId18"/>
    <p:sldId id="268" r:id="rId19"/>
    <p:sldId id="269" r:id="rId20"/>
    <p:sldId id="270" r:id="rId21"/>
    <p:sldId id="271" r:id="rId22"/>
    <p:sldId id="272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E7AC-C44F-4F45-60D6-6AC495D4140D}" v="4" dt="2020-09-01T18:51:58.002"/>
    <p1510:client id="{220CAE37-D7A0-4EE4-BA73-296205A7AC17}" v="8" dt="2020-09-01T19:33:12.648"/>
    <p1510:client id="{3CD256C7-9F6A-4061-3D0E-62E53AE4EE9A}" v="1" dt="2020-09-01T20:07:58.428"/>
    <p1510:client id="{5F956E0F-9FEC-4492-6A52-EFBB5F6A94F0}" v="8" dt="2020-09-02T22:35:26.852"/>
    <p1510:client id="{67D78DFE-06C9-4B07-9117-0EBD60FE1A0C}" v="1" dt="2020-09-02T00:38:40.587"/>
    <p1510:client id="{70FD17F5-FC9A-4AB8-85E8-EF968D799FB7}" v="10" dt="2020-09-02T01:25:55.095"/>
    <p1510:client id="{7F5E9902-D26D-4141-CA00-A4AE405B8787}" v="5" dt="2020-09-01T21:40:36.681"/>
    <p1510:client id="{822B6475-6EB5-42A8-2DA3-1BBD1C1D24B4}" v="82" dt="2020-09-02T12:56:45.073"/>
    <p1510:client id="{96D9F7C6-9427-40A6-9935-CCD7C410B0CD}" v="430" dt="2020-09-01T12:56:08.686"/>
    <p1510:client id="{9F463A0A-DAD0-4839-CEB1-302406BD06DA}" v="111" dt="2020-09-02T01:13:55.405"/>
    <p1510:client id="{C0658CC2-9727-4419-42A4-2FB433B57B83}" v="227" dt="2020-09-02T00:57:21.160"/>
    <p1510:client id="{EFCEC859-DF1D-4FB6-97C6-B181204CBBCB}" v="32" dt="2020-09-02T00:36:52.846"/>
    <p1510:client id="{F0087F89-F73E-4B71-3E46-CC1A822B6340}" v="802" dt="2020-09-02T00:23:58.852"/>
    <p1510:client id="{FEA34F25-8D95-4E7B-0817-5E9A892EB436}" v="11" dt="2020-09-02T01:07:32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en N Logue" userId="S::knlogue@syr.edu::0a277546-3ebc-4b9f-a48d-6bc7c339cc28" providerId="AD" clId="Web-{5F956E0F-9FEC-4492-6A52-EFBB5F6A94F0}"/>
    <pc:docChg chg="modSld">
      <pc:chgData name="Kristen N Logue" userId="S::knlogue@syr.edu::0a277546-3ebc-4b9f-a48d-6bc7c339cc28" providerId="AD" clId="Web-{5F956E0F-9FEC-4492-6A52-EFBB5F6A94F0}" dt="2020-09-02T22:35:26.852" v="7" actId="1076"/>
      <pc:docMkLst>
        <pc:docMk/>
      </pc:docMkLst>
      <pc:sldChg chg="modSp">
        <pc:chgData name="Kristen N Logue" userId="S::knlogue@syr.edu::0a277546-3ebc-4b9f-a48d-6bc7c339cc28" providerId="AD" clId="Web-{5F956E0F-9FEC-4492-6A52-EFBB5F6A94F0}" dt="2020-09-02T22:35:26.852" v="7" actId="1076"/>
        <pc:sldMkLst>
          <pc:docMk/>
          <pc:sldMk cId="2689153571" sldId="278"/>
        </pc:sldMkLst>
        <pc:graphicFrameChg chg="mod">
          <ac:chgData name="Kristen N Logue" userId="S::knlogue@syr.edu::0a277546-3ebc-4b9f-a48d-6bc7c339cc28" providerId="AD" clId="Web-{5F956E0F-9FEC-4492-6A52-EFBB5F6A94F0}" dt="2020-09-02T22:35:15.727" v="5" actId="1076"/>
          <ac:graphicFrameMkLst>
            <pc:docMk/>
            <pc:sldMk cId="2689153571" sldId="278"/>
            <ac:graphicFrameMk id="6" creationId="{FFEC5289-1F38-4B1A-85B7-7B09275F685A}"/>
          </ac:graphicFrameMkLst>
        </pc:graphicFrameChg>
        <pc:picChg chg="mod">
          <ac:chgData name="Kristen N Logue" userId="S::knlogue@syr.edu::0a277546-3ebc-4b9f-a48d-6bc7c339cc28" providerId="AD" clId="Web-{5F956E0F-9FEC-4492-6A52-EFBB5F6A94F0}" dt="2020-09-02T22:35:18.352" v="6" actId="1076"/>
          <ac:picMkLst>
            <pc:docMk/>
            <pc:sldMk cId="2689153571" sldId="278"/>
            <ac:picMk id="2" creationId="{1AEEE47D-D1B2-48E8-83AE-B1ACF20F1620}"/>
          </ac:picMkLst>
        </pc:picChg>
        <pc:picChg chg="mod">
          <ac:chgData name="Kristen N Logue" userId="S::knlogue@syr.edu::0a277546-3ebc-4b9f-a48d-6bc7c339cc28" providerId="AD" clId="Web-{5F956E0F-9FEC-4492-6A52-EFBB5F6A94F0}" dt="2020-09-02T22:35:26.852" v="7" actId="1076"/>
          <ac:picMkLst>
            <pc:docMk/>
            <pc:sldMk cId="2689153571" sldId="278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49BE3-81D6-4A2B-8690-E657EDDD11E3}" type="datetimeFigureOut">
              <a:rPr lang="en-US"/>
              <a:t>9/2/2020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E9B3-9121-41E6-9A51-9027790B1A1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1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E9B3-9121-41E6-9A51-9027790B1A1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Avg</a:t>
            </a:r>
            <a:r>
              <a:rPr lang="en-US">
                <a:cs typeface="Calibri"/>
              </a:rPr>
              <a:t> temp with highest rating (99-100 points): 76-78F</a:t>
            </a:r>
          </a:p>
          <a:p>
            <a:r>
              <a:rPr lang="en-US" err="1">
                <a:cs typeface="Calibri"/>
              </a:rPr>
              <a:t>Avg</a:t>
            </a:r>
            <a:r>
              <a:rPr lang="en-US">
                <a:cs typeface="Calibri"/>
              </a:rPr>
              <a:t> rainfall with highest rating (99-100points): .29in, 3-3.2in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E9B3-9121-41E6-9A51-9027790B1A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6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E9B3-9121-41E6-9A51-9027790B1A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3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Negative tweet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E9B3-9121-41E6-9A51-9027790B1A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Positive tweet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E9B3-9121-41E6-9A51-9027790B1A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Negative tweet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E9B3-9121-41E6-9A51-9027790B1A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4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65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5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62632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81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6145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62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70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7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9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03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6004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9323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66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0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7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3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0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4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5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9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090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rrentresults.com/index.p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D67C-5FED-42A5-90A5-15340423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1526785"/>
            <a:ext cx="8361229" cy="2098226"/>
          </a:xfrm>
        </p:spPr>
        <p:txBody>
          <a:bodyPr/>
          <a:lstStyle/>
          <a:p>
            <a:r>
              <a:rPr lang="en-US"/>
              <a:t>Wine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A33E3-B273-420E-A0CB-0F406BFDE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2618" y="3625011"/>
            <a:ext cx="7966243" cy="1086237"/>
          </a:xfrm>
        </p:spPr>
        <p:txBody>
          <a:bodyPr/>
          <a:lstStyle/>
          <a:p>
            <a:r>
              <a:rPr lang="en-US"/>
              <a:t>David Primrose, Kristen Logue, Richard Bump, and Trevor Kahl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5631">
            <a:off x="8825120" y="57682"/>
            <a:ext cx="2471695" cy="2875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2023" flipH="1">
            <a:off x="10183844" y="-6853"/>
            <a:ext cx="2471695" cy="2875619"/>
          </a:xfrm>
          <a:prstGeom prst="rect">
            <a:avLst/>
          </a:prstGeom>
        </p:spPr>
      </p:pic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147A6A-4FB0-48E6-8DE2-7BB17C2D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23" y="4214533"/>
            <a:ext cx="5242931" cy="27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0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FC0F-08EE-47FB-85B8-B7109653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44" y="1083733"/>
            <a:ext cx="9601200" cy="1485900"/>
          </a:xfrm>
        </p:spPr>
        <p:txBody>
          <a:bodyPr>
            <a:normAutofit/>
          </a:bodyPr>
          <a:lstStyle/>
          <a:p>
            <a:r>
              <a:rPr lang="en-US" sz="2000"/>
              <a:t>Preparation: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3996-293D-43AF-8083-5A57E49E5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61" y="1530349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>
              <a:buFont typeface="Wingdings" panose="05000000000000000000" pitchFamily="2" charset="2"/>
              <a:buChar char="§"/>
            </a:pPr>
            <a:r>
              <a:rPr lang="en-US" dirty="0"/>
              <a:t>Pulled in csv file from worldbank.org</a:t>
            </a:r>
          </a:p>
          <a:p>
            <a:pPr lvl="1" indent="-383540">
              <a:buFont typeface="Wingdings" panose="05000000000000000000" pitchFamily="2" charset="2"/>
              <a:buChar char="§"/>
            </a:pPr>
            <a:r>
              <a:rPr lang="en-US" dirty="0"/>
              <a:t>Stripped out blank/empty rows and columns</a:t>
            </a:r>
          </a:p>
          <a:p>
            <a:pPr marL="383540" indent="-383540">
              <a:buFont typeface="Wingdings" panose="05000000000000000000" pitchFamily="2" charset="2"/>
              <a:buChar char="§"/>
            </a:pPr>
            <a:r>
              <a:rPr lang="en-US" dirty="0"/>
              <a:t>Transformed data to allow joining of the GDP data to the master wine </a:t>
            </a:r>
            <a:r>
              <a:rPr lang="en-US" dirty="0" err="1"/>
              <a:t>dataframe</a:t>
            </a:r>
            <a:r>
              <a:rPr lang="en-US" dirty="0"/>
              <a:t> (i.e. United States to US)</a:t>
            </a:r>
          </a:p>
          <a:p>
            <a:pPr marL="383540" indent="-383540">
              <a:buFont typeface="Wingdings" panose="05000000000000000000" pitchFamily="2" charset="2"/>
              <a:buChar char="§"/>
            </a:pPr>
            <a:r>
              <a:rPr lang="en-US" dirty="0"/>
              <a:t>Joined the </a:t>
            </a:r>
            <a:r>
              <a:rPr lang="en-US" dirty="0" err="1"/>
              <a:t>dataframes</a:t>
            </a:r>
            <a:r>
              <a:rPr lang="en-US" dirty="0"/>
              <a:t> with a left join with the master wine data frame on the left</a:t>
            </a:r>
          </a:p>
          <a:p>
            <a:pPr marL="383540" indent="-383540">
              <a:buFont typeface="Wingdings" panose="05000000000000000000" pitchFamily="2" charset="2"/>
              <a:buChar char="§"/>
            </a:pPr>
            <a:r>
              <a:rPr lang="en-US" dirty="0">
                <a:ea typeface="+mn-lt"/>
                <a:cs typeface="+mn-lt"/>
              </a:rPr>
              <a:t>Calculated the compounded annual growth rate for the countries producing wine that are in the data set</a:t>
            </a:r>
          </a:p>
          <a:p>
            <a:pPr marL="383540" indent="-383540">
              <a:buFont typeface="Wingdings" panose="05000000000000000000" pitchFamily="2" charset="2"/>
              <a:buChar char="§"/>
            </a:pPr>
            <a:r>
              <a:rPr lang="en-US" dirty="0">
                <a:ea typeface="+mn-lt"/>
                <a:cs typeface="+mn-lt"/>
              </a:rPr>
              <a:t>Added the color by country for graphing</a:t>
            </a:r>
            <a:endParaRPr lang="en-US" dirty="0"/>
          </a:p>
        </p:txBody>
      </p:sp>
      <p:pic>
        <p:nvPicPr>
          <p:cNvPr id="4" name="Picture 3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5" name="Picture 4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6" y="-1"/>
            <a:ext cx="382757" cy="652435"/>
          </a:xfrm>
          <a:prstGeom prst="rect">
            <a:avLst/>
          </a:prstGeom>
        </p:spPr>
      </p:pic>
      <p:pic>
        <p:nvPicPr>
          <p:cNvPr id="6" name="Picture 5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72" y="0"/>
            <a:ext cx="382757" cy="652435"/>
          </a:xfrm>
          <a:prstGeom prst="rect">
            <a:avLst/>
          </a:prstGeom>
        </p:spPr>
      </p:pic>
      <p:pic>
        <p:nvPicPr>
          <p:cNvPr id="7" name="Picture 6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16" y="-2"/>
            <a:ext cx="382757" cy="652435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FFD001FE-869C-4651-B168-49599E8B1417}"/>
              </a:ext>
            </a:extLst>
          </p:cNvPr>
          <p:cNvSpPr txBox="1">
            <a:spLocks/>
          </p:cNvSpPr>
          <p:nvPr/>
        </p:nvSpPr>
        <p:spPr>
          <a:xfrm>
            <a:off x="719668" y="101600"/>
            <a:ext cx="8596668" cy="78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Analysis of GDP</a:t>
            </a:r>
          </a:p>
        </p:txBody>
      </p:sp>
    </p:spTree>
    <p:extLst>
      <p:ext uri="{BB962C8B-B14F-4D97-AF65-F5344CB8AC3E}">
        <p14:creationId xmlns:p14="http://schemas.microsoft.com/office/powerpoint/2010/main" val="388551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6552-E5C8-457D-9DEF-B64F044C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33" y="15240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Does the size of the local economy affect the price or quality of wines?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1DE3C-4E49-435E-95AB-94E513DA3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415" y="1353086"/>
            <a:ext cx="10426628" cy="504061"/>
          </a:xfrm>
        </p:spPr>
        <p:txBody>
          <a:bodyPr/>
          <a:lstStyle/>
          <a:p>
            <a:r>
              <a:rPr lang="en-US" sz="2000" dirty="0"/>
              <a:t>Again, no perceptible patterns....</a:t>
            </a:r>
          </a:p>
        </p:txBody>
      </p:sp>
      <p:pic>
        <p:nvPicPr>
          <p:cNvPr id="9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E546BDB8-8414-428A-B72D-077B50A9C8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9365" y="2345652"/>
            <a:ext cx="4945490" cy="3557200"/>
          </a:xfrm>
        </p:spPr>
      </p:pic>
      <p:pic>
        <p:nvPicPr>
          <p:cNvPr id="4" name="Picture 3" descr="A glass of wine&#10;&#10;Description automatically generated">
            <a:extLst>
              <a:ext uri="{FF2B5EF4-FFF2-40B4-BE49-F238E27FC236}">
                <a16:creationId xmlns:a16="http://schemas.microsoft.com/office/drawing/2014/main" id="{881B44D9-3F39-45F9-8A3D-223A54C146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5" name="Picture 4" descr="A glass of wine&#10;&#10;Description automatically generated">
            <a:extLst>
              <a:ext uri="{FF2B5EF4-FFF2-40B4-BE49-F238E27FC236}">
                <a16:creationId xmlns:a16="http://schemas.microsoft.com/office/drawing/2014/main" id="{01167718-5F19-4BB0-A7F7-2D35CA87C5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6" y="-1"/>
            <a:ext cx="382757" cy="652435"/>
          </a:xfrm>
          <a:prstGeom prst="rect">
            <a:avLst/>
          </a:prstGeom>
        </p:spPr>
      </p:pic>
      <p:pic>
        <p:nvPicPr>
          <p:cNvPr id="7" name="Picture 6" descr="A glass of wine&#10;&#10;Description automatically generated">
            <a:extLst>
              <a:ext uri="{FF2B5EF4-FFF2-40B4-BE49-F238E27FC236}">
                <a16:creationId xmlns:a16="http://schemas.microsoft.com/office/drawing/2014/main" id="{938B3669-DD75-493E-AE9C-B227A3F390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72" y="0"/>
            <a:ext cx="382757" cy="652435"/>
          </a:xfrm>
          <a:prstGeom prst="rect">
            <a:avLst/>
          </a:prstGeom>
        </p:spPr>
      </p:pic>
      <p:pic>
        <p:nvPicPr>
          <p:cNvPr id="13" name="Picture 12" descr="A glass of wine&#10;&#10;Description automatically generated">
            <a:extLst>
              <a:ext uri="{FF2B5EF4-FFF2-40B4-BE49-F238E27FC236}">
                <a16:creationId xmlns:a16="http://schemas.microsoft.com/office/drawing/2014/main" id="{36567A33-E089-4BB2-8FEB-004DF3CBC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16" y="-2"/>
            <a:ext cx="382757" cy="65243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BD47A89-402D-4D2B-9057-3ECC921997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55718" y="2428907"/>
            <a:ext cx="4976276" cy="3463893"/>
          </a:xfrm>
        </p:spPr>
      </p:pic>
    </p:spTree>
    <p:extLst>
      <p:ext uri="{BB962C8B-B14F-4D97-AF65-F5344CB8AC3E}">
        <p14:creationId xmlns:p14="http://schemas.microsoft.com/office/powerpoint/2010/main" val="390100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029C-A20E-474F-BE2C-4577DD51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9601200" cy="1485900"/>
          </a:xfrm>
        </p:spPr>
        <p:txBody>
          <a:bodyPr/>
          <a:lstStyle/>
          <a:p>
            <a:r>
              <a:rPr lang="en-US"/>
              <a:t>Does the growth of the local economy affect the price or quality of wines?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C18E8-3100-4F01-8BAE-15BD8A44E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0637" y="1712147"/>
            <a:ext cx="4447786" cy="2724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Looking at the prices of the wines relative to the quality by country there is no perceptible patterns</a:t>
            </a:r>
            <a:endParaRPr lang="en-US"/>
          </a:p>
          <a:p>
            <a:pPr indent="-383540">
              <a:buFont typeface="Wingdings" panose="020B0503020102020204" pitchFamily="34" charset="0"/>
              <a:buChar char="§"/>
            </a:pPr>
            <a:r>
              <a:rPr lang="en-US" i="0"/>
              <a:t>Area of the bubble shows the compounded annual growth rate of the GDP for each country</a:t>
            </a:r>
          </a:p>
        </p:txBody>
      </p:sp>
      <p:pic>
        <p:nvPicPr>
          <p:cNvPr id="7" name="Picture 7" descr="A picture containing game, room, food, table&#10;&#10;Description automatically generated">
            <a:extLst>
              <a:ext uri="{FF2B5EF4-FFF2-40B4-BE49-F238E27FC236}">
                <a16:creationId xmlns:a16="http://schemas.microsoft.com/office/drawing/2014/main" id="{8D0934DA-A6E6-4F0E-8C13-21C15BB0D2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3957" y="1240932"/>
            <a:ext cx="5125552" cy="3674444"/>
          </a:xfrm>
        </p:spPr>
      </p:pic>
      <p:pic>
        <p:nvPicPr>
          <p:cNvPr id="11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39409D-0C96-4FDE-9C69-CFF9F2D5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97" y="5066319"/>
            <a:ext cx="9525629" cy="1096278"/>
          </a:xfrm>
          <a:prstGeom prst="rect">
            <a:avLst/>
          </a:prstGeom>
        </p:spPr>
      </p:pic>
      <p:pic>
        <p:nvPicPr>
          <p:cNvPr id="4" name="Picture 3" descr="A glass of wine&#10;&#10;Description automatically generated">
            <a:extLst>
              <a:ext uri="{FF2B5EF4-FFF2-40B4-BE49-F238E27FC236}">
                <a16:creationId xmlns:a16="http://schemas.microsoft.com/office/drawing/2014/main" id="{AC23AE95-487A-4997-88B8-650216BC7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5" name="Picture 4" descr="A glass of wine&#10;&#10;Description automatically generated">
            <a:extLst>
              <a:ext uri="{FF2B5EF4-FFF2-40B4-BE49-F238E27FC236}">
                <a16:creationId xmlns:a16="http://schemas.microsoft.com/office/drawing/2014/main" id="{69DD54F7-25D1-4063-80F3-0300FB824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6" y="-1"/>
            <a:ext cx="382757" cy="652435"/>
          </a:xfrm>
          <a:prstGeom prst="rect">
            <a:avLst/>
          </a:prstGeom>
        </p:spPr>
      </p:pic>
      <p:pic>
        <p:nvPicPr>
          <p:cNvPr id="9" name="Picture 8" descr="A glass of wine&#10;&#10;Description automatically generated">
            <a:extLst>
              <a:ext uri="{FF2B5EF4-FFF2-40B4-BE49-F238E27FC236}">
                <a16:creationId xmlns:a16="http://schemas.microsoft.com/office/drawing/2014/main" id="{C9203508-C1A2-4B14-9064-4070EE059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72" y="0"/>
            <a:ext cx="382757" cy="652435"/>
          </a:xfrm>
          <a:prstGeom prst="rect">
            <a:avLst/>
          </a:prstGeom>
        </p:spPr>
      </p:pic>
      <p:pic>
        <p:nvPicPr>
          <p:cNvPr id="13" name="Picture 12" descr="A glass of wine&#10;&#10;Description automatically generated">
            <a:extLst>
              <a:ext uri="{FF2B5EF4-FFF2-40B4-BE49-F238E27FC236}">
                <a16:creationId xmlns:a16="http://schemas.microsoft.com/office/drawing/2014/main" id="{2B1F555C-01A8-4E77-BE69-83FA4B98C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16" y="-2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8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0ADC42-56FF-41D7-948B-D2BEF5E4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0"/>
            <a:ext cx="8596668" cy="917448"/>
          </a:xfrm>
        </p:spPr>
        <p:txBody>
          <a:bodyPr/>
          <a:lstStyle/>
          <a:p>
            <a:r>
              <a:rPr lang="en-US"/>
              <a:t>Twitter Sentiment of Wines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C8C28C5-6013-48CA-B277-2702A5EBC56E}"/>
              </a:ext>
            </a:extLst>
          </p:cNvPr>
          <p:cNvSpPr txBox="1">
            <a:spLocks/>
          </p:cNvSpPr>
          <p:nvPr/>
        </p:nvSpPr>
        <p:spPr>
          <a:xfrm>
            <a:off x="677335" y="1714282"/>
            <a:ext cx="7720777" cy="2584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What is the most popular wine on Twitter?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0001A-F479-4B78-8F30-3A787B4F4359}"/>
              </a:ext>
            </a:extLst>
          </p:cNvPr>
          <p:cNvSpPr txBox="1">
            <a:spLocks/>
          </p:cNvSpPr>
          <p:nvPr/>
        </p:nvSpPr>
        <p:spPr>
          <a:xfrm>
            <a:off x="677335" y="2856131"/>
            <a:ext cx="7730243" cy="3109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Getting and cleaning the tweets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of tweets for each analysis was 2500 tweets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Used </a:t>
            </a:r>
            <a:r>
              <a:rPr lang="en-US" sz="2000" dirty="0" err="1"/>
              <a:t>TextBlob</a:t>
            </a:r>
            <a:r>
              <a:rPr lang="en-US" sz="2000" dirty="0"/>
              <a:t> for sentiment analysis of tweets </a:t>
            </a:r>
          </a:p>
        </p:txBody>
      </p:sp>
      <p:pic>
        <p:nvPicPr>
          <p:cNvPr id="8" name="Picture 7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9" name="Picture 8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6" y="-1"/>
            <a:ext cx="382757" cy="652435"/>
          </a:xfrm>
          <a:prstGeom prst="rect">
            <a:avLst/>
          </a:prstGeom>
        </p:spPr>
      </p:pic>
      <p:pic>
        <p:nvPicPr>
          <p:cNvPr id="10" name="Picture 9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72" y="0"/>
            <a:ext cx="382757" cy="652435"/>
          </a:xfrm>
          <a:prstGeom prst="rect">
            <a:avLst/>
          </a:prstGeom>
        </p:spPr>
      </p:pic>
      <p:pic>
        <p:nvPicPr>
          <p:cNvPr id="11" name="Picture 10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16" y="-2"/>
            <a:ext cx="382757" cy="652435"/>
          </a:xfrm>
          <a:prstGeom prst="rect">
            <a:avLst/>
          </a:prstGeom>
        </p:spPr>
      </p:pic>
      <p:pic>
        <p:nvPicPr>
          <p:cNvPr id="12" name="Picture 11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48" y="-3"/>
            <a:ext cx="382757" cy="652435"/>
          </a:xfrm>
          <a:prstGeom prst="rect">
            <a:avLst/>
          </a:prstGeom>
        </p:spPr>
      </p:pic>
      <p:pic>
        <p:nvPicPr>
          <p:cNvPr id="2" name="Picture 2" descr="A picture containing ax&#10;&#10;Description automatically generated">
            <a:extLst>
              <a:ext uri="{FF2B5EF4-FFF2-40B4-BE49-F238E27FC236}">
                <a16:creationId xmlns:a16="http://schemas.microsoft.com/office/drawing/2014/main" id="{6AFB258D-4E20-4E50-AA47-8AEFBFF4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566" y="3360290"/>
            <a:ext cx="3435531" cy="27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7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B659-4D07-4BEB-ABC8-B0232F1E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#Wine</a:t>
            </a:r>
            <a:br>
              <a:rPr lang="en-US"/>
            </a:br>
            <a:r>
              <a:rPr lang="en-US" sz="24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Positive tweets percentage: 30.337078651685392 % Negative tweets percentage: 2.247191011235955 % Neutral tweets percentage: 67.41573033707866 % \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A0F9-4043-4B6F-A473-E11F673D5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3951514"/>
            <a:ext cx="8596668" cy="2089848"/>
          </a:xfrm>
        </p:spPr>
        <p:txBody>
          <a:bodyPr>
            <a:normAutofit/>
          </a:bodyPr>
          <a:lstStyle/>
          <a:p>
            <a:r>
              <a:rPr lang="en-US" sz="1400" b="1" i="0" u="sng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Positive Tweet</a:t>
            </a:r>
          </a:p>
          <a:p>
            <a:r>
              <a:rPr lang="en-US" sz="14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RT @Leanne_Laine: My #wineart </a:t>
            </a:r>
            <a:r>
              <a:rPr lang="en-US" sz="1400" b="0" i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LoVin</a:t>
            </a:r>
            <a:r>
              <a:rPr lang="en-US" sz="14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at 95&amp;Vine in #Florida (find this #wine #art in many sizes: https://t.co/3lCbD6ibAY) #love #winetasting… Finally I got my hair topper! #cheers #hairtopper #finally #pretty #alopeciaawareness #dogs #pretty #chihuahua… https://t.co/lI2lDx7VHp RT @masonmalonecom: #Relax with a bottle of white #wine and a new book!</a:t>
            </a: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glass of wine&#10;&#10;Description automatically generated">
            <a:extLst>
              <a:ext uri="{FF2B5EF4-FFF2-40B4-BE49-F238E27FC236}">
                <a16:creationId xmlns:a16="http://schemas.microsoft.com/office/drawing/2014/main" id="{894DB496-0274-46DD-9ECE-0B127E088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7" name="Picture 6" descr="A glass of wine&#10;&#10;Description automatically generated">
            <a:extLst>
              <a:ext uri="{FF2B5EF4-FFF2-40B4-BE49-F238E27FC236}">
                <a16:creationId xmlns:a16="http://schemas.microsoft.com/office/drawing/2014/main" id="{01CB60AC-5BBA-4BB4-82B2-B16832487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6" y="-1"/>
            <a:ext cx="382757" cy="652435"/>
          </a:xfrm>
          <a:prstGeom prst="rect">
            <a:avLst/>
          </a:prstGeom>
        </p:spPr>
      </p:pic>
      <p:pic>
        <p:nvPicPr>
          <p:cNvPr id="9" name="Picture 8" descr="A glass of wine&#10;&#10;Description automatically generated">
            <a:extLst>
              <a:ext uri="{FF2B5EF4-FFF2-40B4-BE49-F238E27FC236}">
                <a16:creationId xmlns:a16="http://schemas.microsoft.com/office/drawing/2014/main" id="{41A6EF6E-8CDB-48CE-8AB1-696043AF80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72" y="0"/>
            <a:ext cx="382757" cy="652435"/>
          </a:xfrm>
          <a:prstGeom prst="rect">
            <a:avLst/>
          </a:prstGeom>
        </p:spPr>
      </p:pic>
      <p:pic>
        <p:nvPicPr>
          <p:cNvPr id="11" name="Picture 10" descr="A glass of wine&#10;&#10;Description automatically generated">
            <a:extLst>
              <a:ext uri="{FF2B5EF4-FFF2-40B4-BE49-F238E27FC236}">
                <a16:creationId xmlns:a16="http://schemas.microsoft.com/office/drawing/2014/main" id="{2BE3CA2B-5504-464A-BFE5-77FD043C6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16" y="-2"/>
            <a:ext cx="382757" cy="652435"/>
          </a:xfrm>
          <a:prstGeom prst="rect">
            <a:avLst/>
          </a:prstGeom>
        </p:spPr>
      </p:pic>
      <p:pic>
        <p:nvPicPr>
          <p:cNvPr id="13" name="Picture 12" descr="A glass of wine&#10;&#10;Description automatically generated">
            <a:extLst>
              <a:ext uri="{FF2B5EF4-FFF2-40B4-BE49-F238E27FC236}">
                <a16:creationId xmlns:a16="http://schemas.microsoft.com/office/drawing/2014/main" id="{81CE297A-8906-4962-AC8D-C823D5AD3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48" y="-3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6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B659-4D07-4BEB-ABC8-B0232F1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3131004"/>
          </a:xfrm>
        </p:spPr>
        <p:txBody>
          <a:bodyPr>
            <a:normAutofit fontScale="90000"/>
          </a:bodyPr>
          <a:lstStyle/>
          <a:p>
            <a:r>
              <a:rPr lang="en-US"/>
              <a:t>#Syrah</a:t>
            </a:r>
            <a:br>
              <a:rPr lang="en-US"/>
            </a:br>
            <a:r>
              <a:rPr lang="en-US" sz="24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Positive tweets percentage: 30.337078651685392 % Negative tweets percentage: 2.247191011235955 % Neutral tweets percentage: 67.41573033707866 % \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110B5-E07B-450B-8FDA-56E6F7FB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020" y="1836963"/>
            <a:ext cx="5212080" cy="2555423"/>
          </a:xfrm>
        </p:spPr>
        <p:txBody>
          <a:bodyPr/>
          <a:lstStyle/>
          <a:p>
            <a:pPr marL="0" indent="0">
              <a:buNone/>
            </a:pPr>
            <a:r>
              <a:rPr lang="en-US" sz="20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 rare treat on this freezing cold night in the Cape. The 2015 SIMELIA SYRAH was sold out ages ago and we only have… https://t.co/26yDTPKB2P showing characteristics of #cinsault &amp; #syrah despite their absence from an English vineyard.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A0F9-4043-4B6F-A473-E11F673D5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3935186"/>
            <a:ext cx="3855720" cy="193221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Average Rating: 93.333</a:t>
            </a:r>
          </a:p>
        </p:txBody>
      </p:sp>
      <p:pic>
        <p:nvPicPr>
          <p:cNvPr id="6" name="Picture 5" descr="A glass of wine&#10;&#10;Description automatically generated">
            <a:extLst>
              <a:ext uri="{FF2B5EF4-FFF2-40B4-BE49-F238E27FC236}">
                <a16:creationId xmlns:a16="http://schemas.microsoft.com/office/drawing/2014/main" id="{CCB3AAA4-9026-46C3-9430-0618985638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8" name="Picture 7" descr="A glass of wine&#10;&#10;Description automatically generated">
            <a:extLst>
              <a:ext uri="{FF2B5EF4-FFF2-40B4-BE49-F238E27FC236}">
                <a16:creationId xmlns:a16="http://schemas.microsoft.com/office/drawing/2014/main" id="{E8FA38E8-12AF-4B37-8A99-79D754F3B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6" y="-1"/>
            <a:ext cx="382757" cy="652435"/>
          </a:xfrm>
          <a:prstGeom prst="rect">
            <a:avLst/>
          </a:prstGeom>
        </p:spPr>
      </p:pic>
      <p:pic>
        <p:nvPicPr>
          <p:cNvPr id="10" name="Picture 9" descr="A glass of wine&#10;&#10;Description automatically generated">
            <a:extLst>
              <a:ext uri="{FF2B5EF4-FFF2-40B4-BE49-F238E27FC236}">
                <a16:creationId xmlns:a16="http://schemas.microsoft.com/office/drawing/2014/main" id="{4308FAF3-E398-4563-B265-3DE84437FE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72" y="0"/>
            <a:ext cx="382757" cy="652435"/>
          </a:xfrm>
          <a:prstGeom prst="rect">
            <a:avLst/>
          </a:prstGeom>
        </p:spPr>
      </p:pic>
      <p:pic>
        <p:nvPicPr>
          <p:cNvPr id="12" name="Picture 11" descr="A glass of wine&#10;&#10;Description automatically generated">
            <a:extLst>
              <a:ext uri="{FF2B5EF4-FFF2-40B4-BE49-F238E27FC236}">
                <a16:creationId xmlns:a16="http://schemas.microsoft.com/office/drawing/2014/main" id="{DAEE9272-9EBB-4264-AB7E-6E53DD68C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16" y="-2"/>
            <a:ext cx="382757" cy="652435"/>
          </a:xfrm>
          <a:prstGeom prst="rect">
            <a:avLst/>
          </a:prstGeom>
        </p:spPr>
      </p:pic>
      <p:pic>
        <p:nvPicPr>
          <p:cNvPr id="14" name="Picture 13" descr="A glass of wine&#10;&#10;Description automatically generated">
            <a:extLst>
              <a:ext uri="{FF2B5EF4-FFF2-40B4-BE49-F238E27FC236}">
                <a16:creationId xmlns:a16="http://schemas.microsoft.com/office/drawing/2014/main" id="{30EC6B6F-4DAB-4E4A-8E0A-EB89B2BFA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48" y="-3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5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B659-4D07-4BEB-ABC8-B0232F1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3131004"/>
          </a:xfrm>
        </p:spPr>
        <p:txBody>
          <a:bodyPr>
            <a:normAutofit fontScale="90000"/>
          </a:bodyPr>
          <a:lstStyle/>
          <a:p>
            <a:r>
              <a:rPr lang="en-US"/>
              <a:t>#Malbec</a:t>
            </a:r>
            <a:br>
              <a:rPr lang="en-US"/>
            </a:br>
            <a:r>
              <a:rPr lang="en-US" sz="24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Positive tweets percentage: 18.88888888888889 % Negative tweets percentage: 1.1111111111111112 % Neutral tweets percentage: 80.0 % \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110B5-E07B-450B-8FDA-56E6F7FB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146" y="2538003"/>
            <a:ext cx="5212080" cy="2555423"/>
          </a:xfrm>
        </p:spPr>
        <p:txBody>
          <a:bodyPr/>
          <a:lstStyle/>
          <a:p>
            <a:pPr marL="0" indent="0">
              <a:buNone/>
            </a:pPr>
            <a:r>
              <a:rPr lang="en-US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The best red wines to drink now and later @TownandCountryMagazine @ZuccardiValleDeUco #AluvionalAltamira #Malbec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A0F9-4043-4B6F-A473-E11F673D5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3935186"/>
            <a:ext cx="3855720" cy="193221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Average Rating: 93</a:t>
            </a:r>
          </a:p>
        </p:txBody>
      </p:sp>
      <p:pic>
        <p:nvPicPr>
          <p:cNvPr id="6" name="Picture 5" descr="A glass of wine&#10;&#10;Description automatically generated">
            <a:extLst>
              <a:ext uri="{FF2B5EF4-FFF2-40B4-BE49-F238E27FC236}">
                <a16:creationId xmlns:a16="http://schemas.microsoft.com/office/drawing/2014/main" id="{02C3C358-2978-485F-8A24-23AB048EB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8" name="Picture 7" descr="A glass of wine&#10;&#10;Description automatically generated">
            <a:extLst>
              <a:ext uri="{FF2B5EF4-FFF2-40B4-BE49-F238E27FC236}">
                <a16:creationId xmlns:a16="http://schemas.microsoft.com/office/drawing/2014/main" id="{8AD09BB9-CA16-417B-A284-E9599830F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6" y="-1"/>
            <a:ext cx="382757" cy="652435"/>
          </a:xfrm>
          <a:prstGeom prst="rect">
            <a:avLst/>
          </a:prstGeom>
        </p:spPr>
      </p:pic>
      <p:pic>
        <p:nvPicPr>
          <p:cNvPr id="10" name="Picture 9" descr="A glass of wine&#10;&#10;Description automatically generated">
            <a:extLst>
              <a:ext uri="{FF2B5EF4-FFF2-40B4-BE49-F238E27FC236}">
                <a16:creationId xmlns:a16="http://schemas.microsoft.com/office/drawing/2014/main" id="{1CE97854-BF75-46BB-B50E-3363E3AE7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72" y="0"/>
            <a:ext cx="382757" cy="652435"/>
          </a:xfrm>
          <a:prstGeom prst="rect">
            <a:avLst/>
          </a:prstGeom>
        </p:spPr>
      </p:pic>
      <p:pic>
        <p:nvPicPr>
          <p:cNvPr id="12" name="Picture 11" descr="A glass of wine&#10;&#10;Description automatically generated">
            <a:extLst>
              <a:ext uri="{FF2B5EF4-FFF2-40B4-BE49-F238E27FC236}">
                <a16:creationId xmlns:a16="http://schemas.microsoft.com/office/drawing/2014/main" id="{E4E2353F-0F1D-4DB4-AB78-EF3364BFE6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16" y="-2"/>
            <a:ext cx="382757" cy="652435"/>
          </a:xfrm>
          <a:prstGeom prst="rect">
            <a:avLst/>
          </a:prstGeom>
        </p:spPr>
      </p:pic>
      <p:pic>
        <p:nvPicPr>
          <p:cNvPr id="14" name="Picture 13" descr="A glass of wine&#10;&#10;Description automatically generated">
            <a:extLst>
              <a:ext uri="{FF2B5EF4-FFF2-40B4-BE49-F238E27FC236}">
                <a16:creationId xmlns:a16="http://schemas.microsoft.com/office/drawing/2014/main" id="{0C018C04-8895-4218-AD3F-FB4CBC38B2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48" y="-3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2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1CA6-4F68-430D-9320-93933143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#PinotNoir</a:t>
            </a:r>
            <a:br>
              <a:rPr lang="en-US"/>
            </a:br>
            <a:br>
              <a:rPr lang="en-US"/>
            </a:br>
            <a:r>
              <a:rPr lang="en-US" sz="27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Positive tweets percentage: 36.7816091954023 % Negative tweets percentage:2.2988505747126435 % </a:t>
            </a:r>
            <a:br>
              <a:rPr lang="en-US" sz="27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7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Neutral tweets percentage: 60.91954022988506 % \ </a:t>
            </a:r>
            <a:br>
              <a:rPr lang="en-US" sz="27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br>
              <a:rPr lang="en-US" sz="27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700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Average Rating: </a:t>
            </a:r>
            <a:r>
              <a:rPr lang="en-US" sz="27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89.61</a:t>
            </a:r>
            <a:endParaRPr lang="en-US" sz="2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00B45-5080-43A2-BEFC-54AD132D2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Slight delay due to Covid-19 but here we go! New vintage finally going into the cellar. #PinotNoir #Chardonnay…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glass of wine&#10;&#10;Description automatically generated">
            <a:extLst>
              <a:ext uri="{FF2B5EF4-FFF2-40B4-BE49-F238E27FC236}">
                <a16:creationId xmlns:a16="http://schemas.microsoft.com/office/drawing/2014/main" id="{6AC8B02E-2982-4604-9BF1-A933F52F8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7" name="Picture 6" descr="A glass of wine&#10;&#10;Description automatically generated">
            <a:extLst>
              <a:ext uri="{FF2B5EF4-FFF2-40B4-BE49-F238E27FC236}">
                <a16:creationId xmlns:a16="http://schemas.microsoft.com/office/drawing/2014/main" id="{7BEE6926-92A0-43FA-B619-A6BDAFA9E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6" y="-1"/>
            <a:ext cx="382757" cy="652435"/>
          </a:xfrm>
          <a:prstGeom prst="rect">
            <a:avLst/>
          </a:prstGeom>
        </p:spPr>
      </p:pic>
      <p:pic>
        <p:nvPicPr>
          <p:cNvPr id="9" name="Picture 8" descr="A glass of wine&#10;&#10;Description automatically generated">
            <a:extLst>
              <a:ext uri="{FF2B5EF4-FFF2-40B4-BE49-F238E27FC236}">
                <a16:creationId xmlns:a16="http://schemas.microsoft.com/office/drawing/2014/main" id="{F6E50FC3-E024-4939-9FD0-79EF6D28C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72" y="0"/>
            <a:ext cx="382757" cy="652435"/>
          </a:xfrm>
          <a:prstGeom prst="rect">
            <a:avLst/>
          </a:prstGeom>
        </p:spPr>
      </p:pic>
      <p:pic>
        <p:nvPicPr>
          <p:cNvPr id="11" name="Picture 10" descr="A glass of wine&#10;&#10;Description automatically generated">
            <a:extLst>
              <a:ext uri="{FF2B5EF4-FFF2-40B4-BE49-F238E27FC236}">
                <a16:creationId xmlns:a16="http://schemas.microsoft.com/office/drawing/2014/main" id="{CEFB9AEA-F280-4D18-B8FB-862E024EF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16" y="-2"/>
            <a:ext cx="382757" cy="652435"/>
          </a:xfrm>
          <a:prstGeom prst="rect">
            <a:avLst/>
          </a:prstGeom>
        </p:spPr>
      </p:pic>
      <p:pic>
        <p:nvPicPr>
          <p:cNvPr id="13" name="Picture 12" descr="A glass of wine&#10;&#10;Description automatically generated">
            <a:extLst>
              <a:ext uri="{FF2B5EF4-FFF2-40B4-BE49-F238E27FC236}">
                <a16:creationId xmlns:a16="http://schemas.microsoft.com/office/drawing/2014/main" id="{B755B767-BFE5-4BB5-A175-006808CA08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48" y="-3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0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816D-D80D-4819-BFFB-77F76CD0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315419"/>
          </a:xfrm>
        </p:spPr>
        <p:txBody>
          <a:bodyPr>
            <a:normAutofit/>
          </a:bodyPr>
          <a:lstStyle/>
          <a:p>
            <a:pPr algn="l"/>
            <a:r>
              <a:rPr lang="en-US" sz="2400" b="0" i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#lAMBRUSCO</a:t>
            </a:r>
            <a:br>
              <a:rPr lang="en-US" sz="2400" b="0" i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i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Positive tweets percentage: 28.571428571428573 % Negative tweets percentage: 2.857142857142857 % Neutral tweets percentage: 68.57142857142857 % \</a:t>
            </a:r>
            <a:br>
              <a:rPr lang="en-US" sz="2400" b="0" i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2400" b="0" i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i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Rating: 83 </a:t>
            </a:r>
            <a:endParaRPr lang="en-US" sz="2400"/>
          </a:p>
        </p:txBody>
      </p:sp>
      <p:pic>
        <p:nvPicPr>
          <p:cNvPr id="4" name="Picture 3" descr="A glass of wine&#10;&#10;Description automatically generated">
            <a:extLst>
              <a:ext uri="{FF2B5EF4-FFF2-40B4-BE49-F238E27FC236}">
                <a16:creationId xmlns:a16="http://schemas.microsoft.com/office/drawing/2014/main" id="{4F033EDF-A970-47F8-946D-D92EC5980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6" name="Picture 5" descr="A glass of wine&#10;&#10;Description automatically generated">
            <a:extLst>
              <a:ext uri="{FF2B5EF4-FFF2-40B4-BE49-F238E27FC236}">
                <a16:creationId xmlns:a16="http://schemas.microsoft.com/office/drawing/2014/main" id="{5152DA35-039C-4E99-BCC3-1B3DAC46DA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16" y="-1"/>
            <a:ext cx="382757" cy="652435"/>
          </a:xfrm>
          <a:prstGeom prst="rect">
            <a:avLst/>
          </a:prstGeom>
        </p:spPr>
      </p:pic>
      <p:pic>
        <p:nvPicPr>
          <p:cNvPr id="8" name="Picture 7" descr="A glass of wine&#10;&#10;Description automatically generated">
            <a:extLst>
              <a:ext uri="{FF2B5EF4-FFF2-40B4-BE49-F238E27FC236}">
                <a16:creationId xmlns:a16="http://schemas.microsoft.com/office/drawing/2014/main" id="{7C683E1C-13D2-4A57-BFA8-F480EE44C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72" y="0"/>
            <a:ext cx="382757" cy="652435"/>
          </a:xfrm>
          <a:prstGeom prst="rect">
            <a:avLst/>
          </a:prstGeom>
        </p:spPr>
      </p:pic>
      <p:pic>
        <p:nvPicPr>
          <p:cNvPr id="10" name="Picture 9" descr="A glass of wine&#10;&#10;Description automatically generated">
            <a:extLst>
              <a:ext uri="{FF2B5EF4-FFF2-40B4-BE49-F238E27FC236}">
                <a16:creationId xmlns:a16="http://schemas.microsoft.com/office/drawing/2014/main" id="{C30F4292-295D-4AFB-87AA-355885B74D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16" y="-2"/>
            <a:ext cx="382757" cy="652435"/>
          </a:xfrm>
          <a:prstGeom prst="rect">
            <a:avLst/>
          </a:prstGeom>
        </p:spPr>
      </p:pic>
      <p:pic>
        <p:nvPicPr>
          <p:cNvPr id="12" name="Picture 11" descr="A glass of wine&#10;&#10;Description automatically generated">
            <a:extLst>
              <a:ext uri="{FF2B5EF4-FFF2-40B4-BE49-F238E27FC236}">
                <a16:creationId xmlns:a16="http://schemas.microsoft.com/office/drawing/2014/main" id="{AB1564D4-462E-482E-8924-121B29662A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48" y="-3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5715-45AE-43D1-8C17-C5F4C971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54" y="-4119"/>
            <a:ext cx="9601200" cy="1485900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C1C5E-2EDC-4822-8A94-8F1D595A7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31" y="733618"/>
            <a:ext cx="9601200" cy="54843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/>
              <a:t>Does the country of origin affect wine prices or quality?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ea typeface="+mn-lt"/>
                <a:cs typeface="+mn-lt"/>
              </a:rPr>
              <a:t>Looking at the prices of the wines relative to the quality by country there are a couple of perceptible patterns:</a:t>
            </a:r>
          </a:p>
          <a:p>
            <a:pPr marL="383540" indent="-38354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i="0">
                <a:ea typeface="+mn-lt"/>
                <a:cs typeface="+mn-lt"/>
              </a:rPr>
              <a:t>US</a:t>
            </a:r>
            <a:r>
              <a:rPr lang="en-US">
                <a:ea typeface="+mn-lt"/>
                <a:cs typeface="+mn-lt"/>
              </a:rPr>
              <a:t> is</a:t>
            </a:r>
            <a:r>
              <a:rPr lang="en-US" i="0">
                <a:ea typeface="+mn-lt"/>
                <a:cs typeface="+mn-lt"/>
              </a:rPr>
              <a:t> lower in price and</a:t>
            </a:r>
            <a:r>
              <a:rPr lang="en-US">
                <a:ea typeface="+mn-lt"/>
                <a:cs typeface="+mn-lt"/>
              </a:rPr>
              <a:t> has the highest</a:t>
            </a:r>
            <a:r>
              <a:rPr lang="en-US" i="0">
                <a:ea typeface="+mn-lt"/>
                <a:cs typeface="+mn-lt"/>
              </a:rPr>
              <a:t> quality</a:t>
            </a:r>
          </a:p>
          <a:p>
            <a:pPr marL="383540" indent="-38354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i="0">
                <a:ea typeface="+mn-lt"/>
                <a:cs typeface="+mn-lt"/>
              </a:rPr>
              <a:t>Italy is more expensive </a:t>
            </a:r>
            <a:r>
              <a:rPr lang="en-US">
                <a:ea typeface="+mn-lt"/>
                <a:cs typeface="+mn-lt"/>
              </a:rPr>
              <a:t>and also has the highest quality</a:t>
            </a:r>
            <a:endParaRPr lang="en-US" i="0">
              <a:ea typeface="+mn-lt"/>
              <a:cs typeface="+mn-lt"/>
            </a:endParaRPr>
          </a:p>
          <a:p>
            <a:pPr marL="383540" indent="-38354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i="0">
                <a:ea typeface="+mn-lt"/>
                <a:cs typeface="+mn-lt"/>
              </a:rPr>
              <a:t>The rest of </a:t>
            </a:r>
            <a:r>
              <a:rPr lang="en-US">
                <a:ea typeface="+mn-lt"/>
                <a:cs typeface="+mn-lt"/>
              </a:rPr>
              <a:t>the</a:t>
            </a:r>
            <a:r>
              <a:rPr lang="en-US" i="0">
                <a:ea typeface="+mn-lt"/>
                <a:cs typeface="+mn-lt"/>
              </a:rPr>
              <a:t> countries </a:t>
            </a:r>
            <a:r>
              <a:rPr lang="en-US">
                <a:ea typeface="+mn-lt"/>
                <a:cs typeface="+mn-lt"/>
              </a:rPr>
              <a:t>aren't</a:t>
            </a:r>
            <a:r>
              <a:rPr lang="en-US" i="0">
                <a:ea typeface="+mn-lt"/>
                <a:cs typeface="+mn-lt"/>
              </a:rPr>
              <a:t> quite as expensive as Italian wine</a:t>
            </a:r>
            <a:endParaRPr lang="en-US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>
                <a:ea typeface="+mn-lt"/>
                <a:cs typeface="+mn-lt"/>
              </a:rPr>
              <a:t>Does weather affect wine quality?</a:t>
            </a:r>
          </a:p>
          <a:p>
            <a:pPr mar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Average temperature with highest rating (99-100 points): 76-78F</a:t>
            </a:r>
          </a:p>
          <a:p>
            <a:pPr mar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Average rainfall with highest rating (99-100points): .29in, 3-3.2in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Does the growth of the local economy affect the price or quality of wines?</a:t>
            </a:r>
          </a:p>
          <a:p>
            <a:pPr marL="383540" indent="-38354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No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>
                <a:ea typeface="+mn-lt"/>
                <a:cs typeface="+mn-lt"/>
              </a:rPr>
              <a:t>What is the most popular wine on Twitter?</a:t>
            </a:r>
          </a:p>
          <a:p>
            <a:pPr marL="383540" indent="-383540">
              <a:lnSpc>
                <a:spcPct val="110000"/>
              </a:lnSpc>
            </a:pPr>
            <a:r>
              <a:rPr lang="en-US">
                <a:ea typeface="+mn-lt"/>
                <a:cs typeface="+mn-lt"/>
              </a:rPr>
              <a:t>Pinot Noir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i="0">
              <a:ea typeface="+mn-lt"/>
              <a:cs typeface="+mn-lt"/>
            </a:endParaRPr>
          </a:p>
          <a:p>
            <a:pPr marL="816610" lvl="1" indent="0">
              <a:lnSpc>
                <a:spcPct val="110000"/>
              </a:lnSpc>
              <a:buNone/>
            </a:pPr>
            <a:endParaRPr lang="en-US" i="0"/>
          </a:p>
          <a:p>
            <a:pPr marL="0" indent="0">
              <a:lnSpc>
                <a:spcPct val="110000"/>
              </a:lnSpc>
              <a:buNone/>
            </a:pPr>
            <a:endParaRPr lang="en-US"/>
          </a:p>
        </p:txBody>
      </p:sp>
      <p:pic>
        <p:nvPicPr>
          <p:cNvPr id="14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C5C9CFB-F7A1-48FB-A78A-6496A4AE7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8" r="17603" b="289"/>
          <a:stretch/>
        </p:blipFill>
        <p:spPr>
          <a:xfrm>
            <a:off x="9203357" y="1963555"/>
            <a:ext cx="2993114" cy="48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78B9-52A9-4F8E-83C7-E6626D0C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69" y="198813"/>
            <a:ext cx="9601200" cy="1485900"/>
          </a:xfrm>
        </p:spPr>
        <p:txBody>
          <a:bodyPr/>
          <a:lstStyle/>
          <a:p>
            <a:r>
              <a:rPr lang="en-US"/>
              <a:t>What is the Data?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E6B2B-0F21-4D59-8B82-A2B14450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35" y="1084642"/>
            <a:ext cx="5284510" cy="3119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5D582-49C4-4922-B30E-0E4910E76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50"/>
          <a:stretch/>
        </p:blipFill>
        <p:spPr>
          <a:xfrm>
            <a:off x="694944" y="4388759"/>
            <a:ext cx="11497056" cy="2275233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372B704-5E13-411F-9ADF-873EB7951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7769" y="1084642"/>
            <a:ext cx="5884417" cy="3304117"/>
          </a:xfrm>
        </p:spPr>
        <p:txBody>
          <a:bodyPr>
            <a:normAutofit lnSpcReduction="10000"/>
          </a:bodyPr>
          <a:lstStyle/>
          <a:p>
            <a:r>
              <a:rPr lang="en-US"/>
              <a:t>Country, providence and regions of origin of wine</a:t>
            </a:r>
          </a:p>
          <a:p>
            <a:r>
              <a:rPr lang="en-US"/>
              <a:t>Description of wine</a:t>
            </a:r>
          </a:p>
          <a:p>
            <a:r>
              <a:rPr lang="en-US"/>
              <a:t>Designation of wine</a:t>
            </a:r>
          </a:p>
          <a:p>
            <a:r>
              <a:rPr lang="en-US"/>
              <a:t>Points awarded to wine</a:t>
            </a:r>
          </a:p>
          <a:p>
            <a:r>
              <a:rPr lang="en-US"/>
              <a:t>Price of one bottle of wine</a:t>
            </a:r>
          </a:p>
          <a:p>
            <a:r>
              <a:rPr lang="en-US"/>
              <a:t>Information on points awarder</a:t>
            </a:r>
          </a:p>
          <a:p>
            <a:r>
              <a:rPr lang="en-US"/>
              <a:t>Variety of wine</a:t>
            </a:r>
          </a:p>
          <a:p>
            <a:r>
              <a:rPr lang="en-US"/>
              <a:t>Winery the wine is made in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4" name="Picture 13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7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78B9-52A9-4F8E-83C7-E6626D0C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341692"/>
            <a:ext cx="9601200" cy="1485900"/>
          </a:xfrm>
        </p:spPr>
        <p:txBody>
          <a:bodyPr/>
          <a:lstStyle/>
          <a:p>
            <a:r>
              <a:rPr lang="en-US"/>
              <a:t>Wine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A3302-F83F-4666-A5C9-A7C306C04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2278" y="1084642"/>
            <a:ext cx="2414016" cy="823912"/>
          </a:xfrm>
        </p:spPr>
        <p:txBody>
          <a:bodyPr/>
          <a:lstStyle/>
          <a:p>
            <a:r>
              <a:rPr lang="en-US"/>
              <a:t>Preparation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B9F75-A03F-4252-AA9E-803128336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1391" y="1827592"/>
            <a:ext cx="4919472" cy="2562193"/>
          </a:xfrm>
        </p:spPr>
        <p:txBody>
          <a:bodyPr>
            <a:noAutofit/>
          </a:bodyPr>
          <a:lstStyle/>
          <a:p>
            <a:r>
              <a:rPr lang="en-US"/>
              <a:t>Removed wine $300 or more</a:t>
            </a:r>
          </a:p>
          <a:p>
            <a:r>
              <a:rPr lang="en-US"/>
              <a:t>Removed Taster, Twitter, Title Columns</a:t>
            </a:r>
          </a:p>
          <a:p>
            <a:r>
              <a:rPr lang="en-US"/>
              <a:t>Reduced observations set to 25,241 from 164,000</a:t>
            </a:r>
          </a:p>
          <a:p>
            <a:r>
              <a:rPr lang="en-US"/>
              <a:t>13 countries, 13 features, 159 wines</a:t>
            </a:r>
          </a:p>
          <a:p>
            <a:r>
              <a:rPr lang="en-US"/>
              <a:t>Filled in average prices where winery range was incomplete</a:t>
            </a:r>
          </a:p>
          <a:p>
            <a:r>
              <a:rPr lang="en-US"/>
              <a:t>Replaced </a:t>
            </a:r>
            <a:r>
              <a:rPr lang="en-US" err="1"/>
              <a:t>NaN</a:t>
            </a:r>
            <a:r>
              <a:rPr lang="en-US"/>
              <a:t> in Region 1 &amp; Region2 with None</a:t>
            </a:r>
          </a:p>
          <a:p>
            <a:r>
              <a:rPr lang="en-US"/>
              <a:t>Added physical winery addresses where possible; this became unwieldy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E2773-D41E-4CDD-A1B5-BB45C5587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80799" y="1085436"/>
            <a:ext cx="2509258" cy="823912"/>
          </a:xfrm>
        </p:spPr>
        <p:txBody>
          <a:bodyPr/>
          <a:lstStyle/>
          <a:p>
            <a:r>
              <a:rPr lang="en-US"/>
              <a:t>Adjustments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2B704-5E13-411F-9ADF-873EB7951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51587" y="1909348"/>
            <a:ext cx="4567681" cy="3304117"/>
          </a:xfrm>
        </p:spPr>
        <p:txBody>
          <a:bodyPr>
            <a:normAutofit/>
          </a:bodyPr>
          <a:lstStyle/>
          <a:p>
            <a:r>
              <a:rPr lang="en-US"/>
              <a:t>Enhanced dataset with  Geo-Location data</a:t>
            </a:r>
          </a:p>
          <a:p>
            <a:r>
              <a:rPr lang="en-US"/>
              <a:t>Enhanced dataset with Weather data</a:t>
            </a:r>
          </a:p>
          <a:p>
            <a:r>
              <a:rPr lang="en-US"/>
              <a:t>Enhanced dataset with GDP data</a:t>
            </a:r>
          </a:p>
          <a:p>
            <a:r>
              <a:rPr lang="en-US"/>
              <a:t>Enhanced dataset with Sentiment data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D7ADF-9A9D-42AD-A4F1-FE8CF7CB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587" y="4425785"/>
            <a:ext cx="5438405" cy="2432215"/>
          </a:xfrm>
          <a:prstGeom prst="rect">
            <a:avLst/>
          </a:prstGeom>
        </p:spPr>
      </p:pic>
      <p:pic>
        <p:nvPicPr>
          <p:cNvPr id="10" name="Picture 9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49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1D97-4A03-4029-87D3-7BF83BB3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42333"/>
            <a:ext cx="10052755" cy="14859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Does the country of origin affect wine prices or quality?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D2B-2E0C-4C85-8A2A-CC3CF88A7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63" y="1464202"/>
            <a:ext cx="4585872" cy="993245"/>
          </a:xfrm>
        </p:spPr>
        <p:txBody>
          <a:bodyPr/>
          <a:lstStyle/>
          <a:p>
            <a:r>
              <a:rPr lang="en-US" sz="2000"/>
              <a:t>It seems as if Italy and France that have more expensive bottles but aren't too differentiated in terms of quality.</a:t>
            </a:r>
          </a:p>
        </p:txBody>
      </p:sp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BA1995-F5AF-42EB-9ED1-C9AAB6B3E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13" y="3028117"/>
            <a:ext cx="5570622" cy="3733531"/>
          </a:xfrm>
        </p:spPr>
      </p:pic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9D4EAE-A18B-4EEB-89F1-FC9EB61F55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02522" y="3021819"/>
            <a:ext cx="5690275" cy="3739829"/>
          </a:xfrm>
        </p:spPr>
      </p:pic>
      <p:pic>
        <p:nvPicPr>
          <p:cNvPr id="4" name="Picture 3" descr="A glass of wine&#10;&#10;Description automatically generated">
            <a:extLst>
              <a:ext uri="{FF2B5EF4-FFF2-40B4-BE49-F238E27FC236}">
                <a16:creationId xmlns:a16="http://schemas.microsoft.com/office/drawing/2014/main" id="{B63A6E89-501E-41BF-9CC6-AA3CFFCA85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6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969-D07C-4753-946D-928FEA1C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33" y="76200"/>
            <a:ext cx="9601200" cy="1485900"/>
          </a:xfrm>
        </p:spPr>
        <p:txBody>
          <a:bodyPr/>
          <a:lstStyle/>
          <a:p>
            <a:r>
              <a:rPr lang="en-US"/>
              <a:t>Does the country of origin affect wine prices or quality?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1FE6-CF94-488B-8AD8-3226A83EB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2592" y="1564451"/>
            <a:ext cx="4239538" cy="4215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Looking at the prices of the wines relative to the quality by country there are a couple of perceptible patterns</a:t>
            </a:r>
          </a:p>
          <a:p>
            <a:pPr lvl="1" indent="-383540">
              <a:buFont typeface="Wingdings" panose="020B0503020102020204" pitchFamily="34" charset="0"/>
              <a:buChar char="§"/>
            </a:pPr>
            <a:r>
              <a:rPr lang="en-US" i="0"/>
              <a:t>US (Blue) lower in price and runs most of the quality</a:t>
            </a:r>
          </a:p>
          <a:p>
            <a:pPr lvl="1" indent="-383540">
              <a:buFont typeface="Wingdings" panose="020B0503020102020204" pitchFamily="34" charset="0"/>
              <a:buChar char="§"/>
            </a:pPr>
            <a:r>
              <a:rPr lang="en-US" i="0"/>
              <a:t>Italy (Green) is more expensive and is also the highest quality</a:t>
            </a:r>
          </a:p>
          <a:p>
            <a:pPr lvl="1" indent="-383540">
              <a:buFont typeface="Wingdings" panose="020B0503020102020204" pitchFamily="34" charset="0"/>
              <a:buChar char="§"/>
            </a:pPr>
            <a:r>
              <a:rPr lang="en-US" i="0"/>
              <a:t>The rest of the countries are not quite as expensive as Italian wine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E071D8-63C1-46C0-AEAF-65844B1E50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6064" y="1182753"/>
            <a:ext cx="6568155" cy="4600180"/>
          </a:xfrm>
        </p:spPr>
      </p:pic>
      <p:pic>
        <p:nvPicPr>
          <p:cNvPr id="4" name="Picture 3" descr="A glass of wine&#10;&#10;Description automatically generated">
            <a:extLst>
              <a:ext uri="{FF2B5EF4-FFF2-40B4-BE49-F238E27FC236}">
                <a16:creationId xmlns:a16="http://schemas.microsoft.com/office/drawing/2014/main" id="{90E6DB67-C1FD-46FA-89F6-DA9FBD0410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8" name="Picture 7" descr="A glass of wine&#10;&#10;Description automatically generated">
            <a:extLst>
              <a:ext uri="{FF2B5EF4-FFF2-40B4-BE49-F238E27FC236}">
                <a16:creationId xmlns:a16="http://schemas.microsoft.com/office/drawing/2014/main" id="{144AFD75-3D6C-4484-93AB-6E5A42F96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960" y="3717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0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0ADC42-56FF-41D7-948B-D2BEF5E4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19" y="0"/>
            <a:ext cx="8596668" cy="842647"/>
          </a:xfrm>
        </p:spPr>
        <p:txBody>
          <a:bodyPr/>
          <a:lstStyle/>
          <a:p>
            <a:r>
              <a:rPr lang="en-US"/>
              <a:t>Analysis of Geocode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19D1F-1968-4115-A88B-DD3C94EC6008}"/>
              </a:ext>
            </a:extLst>
          </p:cNvPr>
          <p:cNvSpPr txBox="1"/>
          <p:nvPr/>
        </p:nvSpPr>
        <p:spPr>
          <a:xfrm>
            <a:off x="865780" y="717324"/>
            <a:ext cx="8420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Think ahead…address, region, landmark?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Geocode from code…</a:t>
            </a:r>
            <a:r>
              <a:rPr lang="en-US" sz="2000" err="1"/>
              <a:t>ie</a:t>
            </a:r>
            <a:r>
              <a:rPr lang="en-US" sz="2000"/>
              <a:t> Python if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Double check your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Start with small amounts – 10-20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Max with excel plug-in is 500-1000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Check often or waste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Sometimes can get 10K + but not reproducible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Still lots of fun!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F4D752-0534-46E7-A7CE-3CF250BD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46" y="3438144"/>
            <a:ext cx="9115354" cy="3419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09" y="1796798"/>
            <a:ext cx="2488412" cy="2503079"/>
          </a:xfrm>
          <a:prstGeom prst="rect">
            <a:avLst/>
          </a:prstGeom>
        </p:spPr>
      </p:pic>
      <p:pic>
        <p:nvPicPr>
          <p:cNvPr id="9" name="Picture 8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11" name="Picture 10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822" y="0"/>
            <a:ext cx="382757" cy="6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6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0ADC42-56FF-41D7-948B-D2BEF5E4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19" y="0"/>
            <a:ext cx="8596668" cy="842647"/>
          </a:xfrm>
        </p:spPr>
        <p:txBody>
          <a:bodyPr/>
          <a:lstStyle/>
          <a:p>
            <a:r>
              <a:rPr lang="en-US"/>
              <a:t>Analysis of Geocode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19D1F-1968-4115-A88B-DD3C94EC6008}"/>
              </a:ext>
            </a:extLst>
          </p:cNvPr>
          <p:cNvSpPr txBox="1"/>
          <p:nvPr/>
        </p:nvSpPr>
        <p:spPr>
          <a:xfrm>
            <a:off x="865780" y="717324"/>
            <a:ext cx="8420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76" y="205065"/>
            <a:ext cx="2488412" cy="2503079"/>
          </a:xfrm>
          <a:prstGeom prst="rect">
            <a:avLst/>
          </a:prstGeom>
        </p:spPr>
      </p:pic>
      <p:pic>
        <p:nvPicPr>
          <p:cNvPr id="9" name="Picture 8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11" name="Picture 10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822" y="0"/>
            <a:ext cx="382757" cy="652435"/>
          </a:xfrm>
          <a:prstGeom prst="rect">
            <a:avLst/>
          </a:prstGeom>
        </p:spPr>
      </p:pic>
      <p:pic>
        <p:nvPicPr>
          <p:cNvPr id="2" name="slide2" descr="Wine Data Geo&amp;apos;s">
            <a:extLst>
              <a:ext uri="{FF2B5EF4-FFF2-40B4-BE49-F238E27FC236}">
                <a16:creationId xmlns:a16="http://schemas.microsoft.com/office/drawing/2014/main" id="{1AEEE47D-D1B2-48E8-83AE-B1ACF20F1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46" y="2826983"/>
            <a:ext cx="8297679" cy="373215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EC5289-1F38-4B1A-85B7-7B09275F6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03443"/>
              </p:ext>
            </p:extLst>
          </p:nvPr>
        </p:nvGraphicFramePr>
        <p:xfrm>
          <a:off x="4213841" y="1057644"/>
          <a:ext cx="3644900" cy="1606264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1085553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7532090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5809298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784656842"/>
                    </a:ext>
                  </a:extLst>
                </a:gridCol>
              </a:tblGrid>
              <a:tr h="200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City_Region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717854"/>
                  </a:ext>
                </a:extLst>
              </a:tr>
              <a:tr h="200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Barossa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-221.92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260834"/>
                  </a:ext>
                </a:extLst>
              </a:tr>
              <a:tr h="200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Burgenland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441329"/>
                  </a:ext>
                </a:extLst>
              </a:tr>
              <a:tr h="200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Bordeaux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77999"/>
                  </a:ext>
                </a:extLst>
              </a:tr>
              <a:tr h="200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739698"/>
                  </a:ext>
                </a:extLst>
              </a:tr>
              <a:tr h="200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Nemea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49893"/>
                  </a:ext>
                </a:extLst>
              </a:tr>
              <a:tr h="200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Villeny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Hungary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606834"/>
                  </a:ext>
                </a:extLst>
              </a:tr>
              <a:tr h="200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Judean_Hills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96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15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0ADC42-56FF-41D7-948B-D2BEF5E4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55448"/>
            <a:ext cx="8596668" cy="1008888"/>
          </a:xfrm>
        </p:spPr>
        <p:txBody>
          <a:bodyPr/>
          <a:lstStyle/>
          <a:p>
            <a:r>
              <a:rPr lang="en-US"/>
              <a:t>Does Weather Affect Wine Quality?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9432" y="1105427"/>
            <a:ext cx="11402568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Preparation: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Split countries into Northern and Southern Hemisphere to compensate for different ripening seasons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Pull in average temperature and rainfall data</a:t>
            </a:r>
            <a:r>
              <a:rPr lang="en-US" sz="2000"/>
              <a:t> for the ripening season of each region represented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Joined the weather </a:t>
            </a:r>
            <a:r>
              <a:rPr lang="en-US" sz="2000" err="1"/>
              <a:t>dataframe</a:t>
            </a:r>
            <a:r>
              <a:rPr lang="en-US" sz="2000"/>
              <a:t> to the wine </a:t>
            </a:r>
            <a:r>
              <a:rPr lang="en-US" sz="2000" err="1"/>
              <a:t>dataframe</a:t>
            </a:r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</p:txBody>
      </p:sp>
      <p:pic>
        <p:nvPicPr>
          <p:cNvPr id="7" name="Picture 6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8" name="Picture 7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729" y="-1"/>
            <a:ext cx="382757" cy="652435"/>
          </a:xfrm>
          <a:prstGeom prst="rect">
            <a:avLst/>
          </a:prstGeom>
        </p:spPr>
      </p:pic>
      <p:pic>
        <p:nvPicPr>
          <p:cNvPr id="9" name="Picture 8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86" y="7457"/>
            <a:ext cx="382757" cy="6524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9432" y="2582279"/>
            <a:ext cx="53461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Average Temperature: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Across all regions – 76.8F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Lowest average – 68F in Germany and parts of Austria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Highest average – 100F in Arizona, USA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789432" y="4485971"/>
            <a:ext cx="5952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Average Rainfall: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Across all regions – 1.82in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Lowest average - .29in in </a:t>
            </a:r>
            <a:r>
              <a:rPr lang="en-US" sz="2000" err="1"/>
              <a:t>Adelaida</a:t>
            </a:r>
            <a:r>
              <a:rPr lang="en-US" sz="2000"/>
              <a:t> District, California, USA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Highest average – 4.16in in Augusta, Missouri, USA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10" y="2582279"/>
            <a:ext cx="5125254" cy="329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1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70ADC42-56FF-41D7-948B-D2BEF5E4E3FA}"/>
              </a:ext>
            </a:extLst>
          </p:cNvPr>
          <p:cNvSpPr txBox="1">
            <a:spLocks/>
          </p:cNvSpPr>
          <p:nvPr/>
        </p:nvSpPr>
        <p:spPr>
          <a:xfrm>
            <a:off x="761140" y="5502"/>
            <a:ext cx="9765113" cy="1008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Does Weather Affect Wine Quality? (cont.)</a:t>
            </a:r>
          </a:p>
        </p:txBody>
      </p:sp>
      <p:pic>
        <p:nvPicPr>
          <p:cNvPr id="5" name="Picture 4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43" y="0"/>
            <a:ext cx="382757" cy="652435"/>
          </a:xfrm>
          <a:prstGeom prst="rect">
            <a:avLst/>
          </a:prstGeom>
        </p:spPr>
      </p:pic>
      <p:pic>
        <p:nvPicPr>
          <p:cNvPr id="6" name="Picture 5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729" y="-1"/>
            <a:ext cx="382757" cy="652435"/>
          </a:xfrm>
          <a:prstGeom prst="rect">
            <a:avLst/>
          </a:prstGeom>
        </p:spPr>
      </p:pic>
      <p:pic>
        <p:nvPicPr>
          <p:cNvPr id="7" name="Picture 6" descr="A glass of wine&#10;&#10;Description automatically generated">
            <a:extLst>
              <a:ext uri="{FF2B5EF4-FFF2-40B4-BE49-F238E27FC236}">
                <a16:creationId xmlns:a16="http://schemas.microsoft.com/office/drawing/2014/main" id="{6853B138-D707-489D-89B9-46BC4642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86" y="7457"/>
            <a:ext cx="382757" cy="652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668" y="3791845"/>
            <a:ext cx="4649251" cy="294523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912858" y="4013933"/>
            <a:ext cx="2450258" cy="485856"/>
            <a:chOff x="8622778" y="2845372"/>
            <a:chExt cx="3114856" cy="791372"/>
          </a:xfrm>
        </p:grpSpPr>
        <p:sp>
          <p:nvSpPr>
            <p:cNvPr id="9" name="TextBox 8"/>
            <p:cNvSpPr txBox="1"/>
            <p:nvPr/>
          </p:nvSpPr>
          <p:spPr>
            <a:xfrm>
              <a:off x="8738402" y="2845372"/>
              <a:ext cx="2999232" cy="589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Red: Points rating &lt;= 94</a:t>
              </a:r>
            </a:p>
            <a:p>
              <a:r>
                <a:rPr lang="en-US" sz="1200"/>
                <a:t>Green: Points rating &gt;= 95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660679" y="2977896"/>
              <a:ext cx="155448" cy="15544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660679" y="3256256"/>
              <a:ext cx="155448" cy="15544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22778" y="2845372"/>
              <a:ext cx="2458163" cy="791372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56" y="1047527"/>
            <a:ext cx="3959184" cy="2596803"/>
            <a:chOff x="1371768" y="4214434"/>
            <a:chExt cx="3959184" cy="25968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768" y="4214434"/>
              <a:ext cx="3959184" cy="2596803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 rot="16200000">
              <a:off x="2871300" y="4148163"/>
              <a:ext cx="283464" cy="5669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59" y="4266192"/>
            <a:ext cx="2577250" cy="178102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738168" y="1031911"/>
            <a:ext cx="4034318" cy="2596803"/>
            <a:chOff x="7050405" y="1085848"/>
            <a:chExt cx="4034318" cy="25968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405" y="1085848"/>
              <a:ext cx="4034318" cy="2596803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7716033" y="1189388"/>
              <a:ext cx="350729" cy="3513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/>
          <p:cNvSpPr/>
          <p:nvPr/>
        </p:nvSpPr>
        <p:spPr>
          <a:xfrm>
            <a:off x="10488675" y="1092394"/>
            <a:ext cx="587492" cy="3262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003228" y="1327911"/>
            <a:ext cx="2758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Cabernet Sauvignon from Napa Valley, CA</a:t>
            </a:r>
          </a:p>
          <a:p>
            <a:r>
              <a:rPr lang="en-US" err="1"/>
              <a:t>Prugnolo</a:t>
            </a:r>
            <a:r>
              <a:rPr lang="en-US"/>
              <a:t> Gentile from Vin Sano, Italy</a:t>
            </a:r>
          </a:p>
          <a:p>
            <a:endParaRPr lang="en-US"/>
          </a:p>
        </p:txBody>
      </p:sp>
      <p:cxnSp>
        <p:nvCxnSpPr>
          <p:cNvPr id="36" name="Straight Arrow Connector 35"/>
          <p:cNvCxnSpPr>
            <a:stCxn id="41" idx="1"/>
          </p:cNvCxnSpPr>
          <p:nvPr/>
        </p:nvCxnSpPr>
        <p:spPr>
          <a:xfrm flipH="1" flipV="1">
            <a:off x="2867551" y="1264721"/>
            <a:ext cx="2057633" cy="6518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e 40"/>
          <p:cNvSpPr/>
          <p:nvPr/>
        </p:nvSpPr>
        <p:spPr>
          <a:xfrm>
            <a:off x="4925184" y="1327911"/>
            <a:ext cx="132578" cy="1177294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49" idx="1"/>
            <a:endCxn id="30" idx="2"/>
          </p:cNvCxnSpPr>
          <p:nvPr/>
        </p:nvCxnSpPr>
        <p:spPr>
          <a:xfrm flipV="1">
            <a:off x="7723504" y="1311108"/>
            <a:ext cx="680292" cy="2972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1"/>
            <a:endCxn id="31" idx="2"/>
          </p:cNvCxnSpPr>
          <p:nvPr/>
        </p:nvCxnSpPr>
        <p:spPr>
          <a:xfrm flipV="1">
            <a:off x="7723504" y="1255525"/>
            <a:ext cx="2765171" cy="9687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/>
          <p:cNvSpPr/>
          <p:nvPr/>
        </p:nvSpPr>
        <p:spPr>
          <a:xfrm>
            <a:off x="7512882" y="1327467"/>
            <a:ext cx="210622" cy="56186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/>
          <p:cNvSpPr/>
          <p:nvPr/>
        </p:nvSpPr>
        <p:spPr>
          <a:xfrm>
            <a:off x="7512882" y="1943339"/>
            <a:ext cx="210622" cy="56186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27897" y="4772901"/>
            <a:ext cx="2597178" cy="245376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987" y="5662284"/>
            <a:ext cx="2360215" cy="23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2142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429"/>
      </a:dk2>
      <a:lt2>
        <a:srgbClr val="E5E8E2"/>
      </a:lt2>
      <a:accent1>
        <a:srgbClr val="B67CE0"/>
      </a:accent1>
      <a:accent2>
        <a:srgbClr val="D95FD9"/>
      </a:accent2>
      <a:accent3>
        <a:srgbClr val="E07CB7"/>
      </a:accent3>
      <a:accent4>
        <a:srgbClr val="D95F74"/>
      </a:accent4>
      <a:accent5>
        <a:srgbClr val="DE8F74"/>
      </a:accent5>
      <a:accent6>
        <a:srgbClr val="C59D4F"/>
      </a:accent6>
      <a:hlink>
        <a:srgbClr val="6C8C55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A74C1A7A52874F8E6B2A0BC944B0B7" ma:contentTypeVersion="8" ma:contentTypeDescription="Create a new document." ma:contentTypeScope="" ma:versionID="709fd7dc1a5859174a8e8926d3df0a4a">
  <xsd:schema xmlns:xsd="http://www.w3.org/2001/XMLSchema" xmlns:xs="http://www.w3.org/2001/XMLSchema" xmlns:p="http://schemas.microsoft.com/office/2006/metadata/properties" xmlns:ns2="a08d3db7-45b6-41e1-830c-081ce0e5fecb" targetNamespace="http://schemas.microsoft.com/office/2006/metadata/properties" ma:root="true" ma:fieldsID="64f2a89f0c806dea2bbab2efeef4c7b1" ns2:_="">
    <xsd:import namespace="a08d3db7-45b6-41e1-830c-081ce0e5fe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d3db7-45b6-41e1-830c-081ce0e5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644401-B62A-429A-AD0C-4F5DC4765676}">
  <ds:schemaRefs>
    <ds:schemaRef ds:uri="a08d3db7-45b6-41e1-830c-081ce0e5fe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4D33EF3-DDDE-42EA-9DB6-02DD6AE143BA}">
  <ds:schemaRefs>
    <ds:schemaRef ds:uri="a08d3db7-45b6-41e1-830c-081ce0e5fe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8E8933-4A44-4F80-A8CA-F92FA7AAE8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1128</Words>
  <Application>Microsoft Office PowerPoint</Application>
  <PresentationFormat>Widescreen</PresentationFormat>
  <Paragraphs>148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Century Gothic</vt:lpstr>
      <vt:lpstr>Consolas</vt:lpstr>
      <vt:lpstr>Elephant</vt:lpstr>
      <vt:lpstr>Franklin Gothic Book</vt:lpstr>
      <vt:lpstr>Wingdings</vt:lpstr>
      <vt:lpstr>BrushVTI</vt:lpstr>
      <vt:lpstr>Crop</vt:lpstr>
      <vt:lpstr>Wine Analysis</vt:lpstr>
      <vt:lpstr>What is the Data?</vt:lpstr>
      <vt:lpstr>Wine Data Analysis</vt:lpstr>
      <vt:lpstr>Does the country of origin affect wine prices or quality?</vt:lpstr>
      <vt:lpstr>Does the country of origin affect wine prices or quality?</vt:lpstr>
      <vt:lpstr>Analysis of Geocode</vt:lpstr>
      <vt:lpstr>Analysis of Geocode</vt:lpstr>
      <vt:lpstr>Does Weather Affect Wine Quality?</vt:lpstr>
      <vt:lpstr>PowerPoint Presentation</vt:lpstr>
      <vt:lpstr>Preparation:</vt:lpstr>
      <vt:lpstr>Does the size of the local economy affect the price or quality of wines?</vt:lpstr>
      <vt:lpstr>Does the growth of the local economy affect the price or quality of wines?</vt:lpstr>
      <vt:lpstr>Twitter Sentiment of Wines</vt:lpstr>
      <vt:lpstr>#Wine Positive tweets percentage: 30.337078651685392 % Negative tweets percentage: 2.247191011235955 % Neutral tweets percentage: 67.41573033707866 % \ </vt:lpstr>
      <vt:lpstr>#Syrah Positive tweets percentage: 30.337078651685392 % Negative tweets percentage: 2.247191011235955 % Neutral tweets percentage: 67.41573033707866 % \ </vt:lpstr>
      <vt:lpstr>#Malbec Positive tweets percentage: 18.88888888888889 % Negative tweets percentage: 1.1111111111111112 % Neutral tweets percentage: 80.0 % \ </vt:lpstr>
      <vt:lpstr>#PinotNoir  Positive tweets percentage: 36.7816091954023 % Negative tweets percentage:2.2988505747126435 %  Neutral tweets percentage: 60.91954022988506 % \   Average Rating: 89.61</vt:lpstr>
      <vt:lpstr>#lAMBRUSCO Positive tweets percentage: 28.571428571428573 % Negative tweets percentage: 2.857142857142857 % Neutral tweets percentage: 68.57142857142857 % \  Average Rating: 83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primrose</dc:creator>
  <cp:lastModifiedBy>Trevor Kahl</cp:lastModifiedBy>
  <cp:revision>4</cp:revision>
  <dcterms:created xsi:type="dcterms:W3CDTF">2020-08-30T22:51:11Z</dcterms:created>
  <dcterms:modified xsi:type="dcterms:W3CDTF">2020-09-02T23:47:10Z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0x01010072A74C1A7A52874F8E6B2A0BC944B0B7</vt:lpwstr>
  </property>
</Properties>
</file>